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77" r:id="rId3"/>
    <p:sldId id="279" r:id="rId4"/>
    <p:sldId id="278" r:id="rId5"/>
    <p:sldId id="257" r:id="rId6"/>
    <p:sldId id="280" r:id="rId7"/>
    <p:sldId id="281" r:id="rId8"/>
    <p:sldId id="282" r:id="rId9"/>
    <p:sldId id="283" r:id="rId10"/>
    <p:sldId id="284"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NDOLA, TOMAS E" initials="PTE" lastIdx="1" clrIdx="0">
    <p:extLst>
      <p:ext uri="{19B8F6BF-5375-455C-9EA6-DF929625EA0E}">
        <p15:presenceInfo xmlns:p15="http://schemas.microsoft.com/office/powerpoint/2012/main" userId="S::314589@dadeschools.net::50071c45-81ed-4906-804a-0beba418de0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05AF"/>
    <a:srgbClr val="FF3DF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739" autoAdjust="0"/>
    <p:restoredTop sz="94660"/>
  </p:normalViewPr>
  <p:slideViewPr>
    <p:cSldViewPr snapToGrid="0" snapToObjects="1">
      <p:cViewPr varScale="1">
        <p:scale>
          <a:sx n="94" d="100"/>
          <a:sy n="94" d="100"/>
        </p:scale>
        <p:origin x="192" y="5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BFCAD0CC-1401-5045-90CD-A6C0B1A4289F}" type="datetimeFigureOut">
              <a:rPr lang="en-US" smtClean="0"/>
              <a:t>9/7/22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95460-8319-4748-85A0-598513A32DA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FCAD0CC-1401-5045-90CD-A6C0B1A4289F}" type="datetimeFigureOut">
              <a:rPr lang="en-US" smtClean="0"/>
              <a:t>9/7/22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95460-8319-4748-85A0-598513A32DAF}"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FCAD0CC-1401-5045-90CD-A6C0B1A4289F}" type="datetimeFigureOut">
              <a:rPr lang="en-US" smtClean="0"/>
              <a:t>9/7/22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95460-8319-4748-85A0-598513A32DAF}"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FCAD0CC-1401-5045-90CD-A6C0B1A4289F}" type="datetimeFigureOut">
              <a:rPr lang="en-US" smtClean="0"/>
              <a:t>9/7/22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95460-8319-4748-85A0-598513A32DA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FCAD0CC-1401-5045-90CD-A6C0B1A4289F}" type="datetimeFigureOut">
              <a:rPr lang="en-US" smtClean="0"/>
              <a:t>9/7/22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95460-8319-4748-85A0-598513A32DA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BFCAD0CC-1401-5045-90CD-A6C0B1A4289F}" type="datetimeFigureOut">
              <a:rPr lang="en-US" smtClean="0"/>
              <a:t>9/7/22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95460-8319-4748-85A0-598513A32DAF}"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CAD0CC-1401-5045-90CD-A6C0B1A4289F}" type="datetimeFigureOut">
              <a:rPr lang="en-US" smtClean="0"/>
              <a:t>9/7/22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95460-8319-4748-85A0-598513A32DA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BFCAD0CC-1401-5045-90CD-A6C0B1A4289F}" type="datetimeFigureOut">
              <a:rPr lang="en-US" smtClean="0"/>
              <a:t>9/7/22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95460-8319-4748-85A0-598513A32DA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BFCAD0CC-1401-5045-90CD-A6C0B1A4289F}" type="datetimeFigureOut">
              <a:rPr lang="en-US" smtClean="0"/>
              <a:t>9/7/22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B95460-8319-4748-85A0-598513A32DA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BFCAD0CC-1401-5045-90CD-A6C0B1A4289F}" type="datetimeFigureOut">
              <a:rPr lang="en-US" smtClean="0"/>
              <a:t>9/7/22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B95460-8319-4748-85A0-598513A32DA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CAD0CC-1401-5045-90CD-A6C0B1A4289F}" type="datetimeFigureOut">
              <a:rPr lang="en-US" smtClean="0"/>
              <a:t>9/7/22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B95460-8319-4748-85A0-598513A32DA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FCAD0CC-1401-5045-90CD-A6C0B1A4289F}" type="datetimeFigureOut">
              <a:rPr lang="en-US" smtClean="0"/>
              <a:t>9/7/22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95460-8319-4748-85A0-598513A32DA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FCAD0CC-1401-5045-90CD-A6C0B1A4289F}" type="datetimeFigureOut">
              <a:rPr lang="en-US" smtClean="0"/>
              <a:t>9/7/22</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05B95460-8319-4748-85A0-598513A32DA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dadeschools.eduvision.tv/play.aspx?qev=3SfVi13wT7T7brXGLHCgIjQQOCUTjbhawAKZHwCFOrFrTFG5jjXKIZXkZHhl0AYdtbt82BZAS5vOIIa%252b5ULQyYj0YabuQ0f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dadeschools.eduvision.tv/Default.aspx?q=3SfVi13wT7RZH6oMXaTVqHfJBhsJkHGrgMCnhjMlylQ%253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Welcome To </a:t>
            </a:r>
            <a:br>
              <a:rPr lang="en-US" dirty="0"/>
            </a:br>
            <a:r>
              <a:rPr lang="en-US" dirty="0"/>
              <a:t>MAST Academy</a:t>
            </a:r>
          </a:p>
        </p:txBody>
      </p:sp>
      <p:sp>
        <p:nvSpPr>
          <p:cNvPr id="5" name="Text Placeholder 4"/>
          <p:cNvSpPr>
            <a:spLocks noGrp="1"/>
          </p:cNvSpPr>
          <p:nvPr>
            <p:ph type="body" idx="1"/>
          </p:nvPr>
        </p:nvSpPr>
        <p:spPr/>
        <p:txBody>
          <a:bodyPr>
            <a:normAutofit/>
          </a:bodyPr>
          <a:lstStyle/>
          <a:p>
            <a:r>
              <a:rPr lang="en-US" sz="4000" dirty="0"/>
              <a:t>2022-23 School Year</a:t>
            </a:r>
          </a:p>
        </p:txBody>
      </p:sp>
    </p:spTree>
    <p:extLst>
      <p:ext uri="{BB962C8B-B14F-4D97-AF65-F5344CB8AC3E}">
        <p14:creationId xmlns:p14="http://schemas.microsoft.com/office/powerpoint/2010/main" val="3228270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97930-EABA-6DFF-76A3-38BBF2FCD66B}"/>
              </a:ext>
            </a:extLst>
          </p:cNvPr>
          <p:cNvSpPr>
            <a:spLocks noGrp="1"/>
          </p:cNvSpPr>
          <p:nvPr>
            <p:ph type="title"/>
          </p:nvPr>
        </p:nvSpPr>
        <p:spPr/>
        <p:txBody>
          <a:bodyPr/>
          <a:lstStyle/>
          <a:p>
            <a:r>
              <a:rPr lang="en-US" dirty="0"/>
              <a:t> </a:t>
            </a:r>
          </a:p>
        </p:txBody>
      </p:sp>
      <p:pic>
        <p:nvPicPr>
          <p:cNvPr id="5" name="Content Placeholder 4" descr="Graphical user interface, application&#10;&#10;Description automatically generated">
            <a:extLst>
              <a:ext uri="{FF2B5EF4-FFF2-40B4-BE49-F238E27FC236}">
                <a16:creationId xmlns:a16="http://schemas.microsoft.com/office/drawing/2014/main" id="{DFB2CF8A-06D4-E7F7-35CA-FC62828A1832}"/>
              </a:ext>
            </a:extLst>
          </p:cNvPr>
          <p:cNvPicPr>
            <a:picLocks noGrp="1" noChangeAspect="1"/>
          </p:cNvPicPr>
          <p:nvPr>
            <p:ph idx="1"/>
          </p:nvPr>
        </p:nvPicPr>
        <p:blipFill>
          <a:blip r:embed="rId2"/>
          <a:stretch>
            <a:fillRect/>
          </a:stretch>
        </p:blipFill>
        <p:spPr>
          <a:xfrm>
            <a:off x="2089774" y="0"/>
            <a:ext cx="5253789" cy="6858000"/>
          </a:xfrm>
        </p:spPr>
      </p:pic>
      <p:pic>
        <p:nvPicPr>
          <p:cNvPr id="7" name="Picture 6" descr="Qr code&#10;&#10;Description automatically generated">
            <a:extLst>
              <a:ext uri="{FF2B5EF4-FFF2-40B4-BE49-F238E27FC236}">
                <a16:creationId xmlns:a16="http://schemas.microsoft.com/office/drawing/2014/main" id="{DB34EBD0-7FB9-6324-CF2D-0FE6C42DB0A3}"/>
              </a:ext>
            </a:extLst>
          </p:cNvPr>
          <p:cNvPicPr>
            <a:picLocks noChangeAspect="1"/>
          </p:cNvPicPr>
          <p:nvPr/>
        </p:nvPicPr>
        <p:blipFill rotWithShape="1">
          <a:blip r:embed="rId3"/>
          <a:srcRect t="31979"/>
          <a:stretch/>
        </p:blipFill>
        <p:spPr>
          <a:xfrm>
            <a:off x="5417295" y="5317958"/>
            <a:ext cx="2879159" cy="1540042"/>
          </a:xfrm>
          <a:prstGeom prst="rect">
            <a:avLst/>
          </a:prstGeom>
        </p:spPr>
      </p:pic>
    </p:spTree>
    <p:extLst>
      <p:ext uri="{BB962C8B-B14F-4D97-AF65-F5344CB8AC3E}">
        <p14:creationId xmlns:p14="http://schemas.microsoft.com/office/powerpoint/2010/main" val="1952762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50DF85-C90A-449E-ABCA-5A33944506ED}"/>
              </a:ext>
            </a:extLst>
          </p:cNvPr>
          <p:cNvSpPr>
            <a:spLocks noGrp="1"/>
          </p:cNvSpPr>
          <p:nvPr>
            <p:ph type="title"/>
          </p:nvPr>
        </p:nvSpPr>
        <p:spPr/>
        <p:txBody>
          <a:bodyPr/>
          <a:lstStyle/>
          <a:p>
            <a:r>
              <a:rPr lang="en-US" dirty="0"/>
              <a:t>Superintendent’s Message</a:t>
            </a:r>
          </a:p>
        </p:txBody>
      </p:sp>
      <p:pic>
        <p:nvPicPr>
          <p:cNvPr id="1026" name="Picture 2" descr="Miami-Dade County Public Schools - Wikipedia">
            <a:hlinkClick r:id="rId2"/>
            <a:extLst>
              <a:ext uri="{FF2B5EF4-FFF2-40B4-BE49-F238E27FC236}">
                <a16:creationId xmlns:a16="http://schemas.microsoft.com/office/drawing/2014/main" id="{BA0BDB09-1E74-429E-AF29-5891AD5DB907}"/>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398712" y="1600200"/>
            <a:ext cx="4343400" cy="4343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1725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EEC17-1C34-48F8-AC81-38EF8A12E82A}"/>
              </a:ext>
            </a:extLst>
          </p:cNvPr>
          <p:cNvSpPr>
            <a:spLocks noGrp="1"/>
          </p:cNvSpPr>
          <p:nvPr>
            <p:ph type="title"/>
          </p:nvPr>
        </p:nvSpPr>
        <p:spPr/>
        <p:txBody>
          <a:bodyPr/>
          <a:lstStyle/>
          <a:p>
            <a:r>
              <a:rPr lang="en-US" dirty="0"/>
              <a:t>Principal’s Message</a:t>
            </a:r>
          </a:p>
        </p:txBody>
      </p:sp>
      <p:pic>
        <p:nvPicPr>
          <p:cNvPr id="2056" name="Picture 8" descr="MAST Academy">
            <a:hlinkClick r:id="rId2"/>
            <a:extLst>
              <a:ext uri="{FF2B5EF4-FFF2-40B4-BE49-F238E27FC236}">
                <a16:creationId xmlns:a16="http://schemas.microsoft.com/office/drawing/2014/main" id="{BC5D61F9-79C4-4C7C-AAFF-8004A96FD5E9}"/>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917825" y="2767012"/>
            <a:ext cx="3305175" cy="2009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8112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2A9DC-6F52-44C2-86C5-9BE1CBE418F0}"/>
              </a:ext>
            </a:extLst>
          </p:cNvPr>
          <p:cNvSpPr>
            <a:spLocks noGrp="1"/>
          </p:cNvSpPr>
          <p:nvPr>
            <p:ph type="title"/>
          </p:nvPr>
        </p:nvSpPr>
        <p:spPr>
          <a:xfrm>
            <a:off x="549275" y="107576"/>
            <a:ext cx="8042276" cy="923330"/>
          </a:xfrm>
        </p:spPr>
        <p:txBody>
          <a:bodyPr/>
          <a:lstStyle/>
          <a:p>
            <a:r>
              <a:rPr lang="en-US" dirty="0"/>
              <a:t>Today’s Schedule</a:t>
            </a:r>
          </a:p>
        </p:txBody>
      </p:sp>
      <p:sp>
        <p:nvSpPr>
          <p:cNvPr id="5" name="TextBox 4">
            <a:extLst>
              <a:ext uri="{FF2B5EF4-FFF2-40B4-BE49-F238E27FC236}">
                <a16:creationId xmlns:a16="http://schemas.microsoft.com/office/drawing/2014/main" id="{2D46D195-97CE-4F12-A147-38ED400A80AD}"/>
              </a:ext>
            </a:extLst>
          </p:cNvPr>
          <p:cNvSpPr txBox="1"/>
          <p:nvPr/>
        </p:nvSpPr>
        <p:spPr>
          <a:xfrm>
            <a:off x="549275" y="5257204"/>
            <a:ext cx="6090963" cy="923330"/>
          </a:xfrm>
          <a:prstGeom prst="rect">
            <a:avLst/>
          </a:prstGeom>
          <a:noFill/>
        </p:spPr>
        <p:txBody>
          <a:bodyPr wrap="none" rtlCol="0">
            <a:spAutoFit/>
          </a:bodyPr>
          <a:lstStyle/>
          <a:p>
            <a:r>
              <a:rPr lang="en-US" dirty="0"/>
              <a:t>*Homeroom and 1</a:t>
            </a:r>
            <a:r>
              <a:rPr lang="en-US" baseline="30000" dirty="0"/>
              <a:t>st</a:t>
            </a:r>
            <a:r>
              <a:rPr lang="en-US" dirty="0"/>
              <a:t> period are in the same classroom</a:t>
            </a:r>
          </a:p>
          <a:p>
            <a:endParaRPr lang="en-US" dirty="0"/>
          </a:p>
          <a:p>
            <a:pPr marL="285750" indent="-285750">
              <a:buFont typeface="Arial" panose="020B0604020202020204" pitchFamily="34" charset="0"/>
              <a:buChar char="•"/>
            </a:pPr>
            <a:r>
              <a:rPr lang="en-US" dirty="0"/>
              <a:t>5 Minutes between periods</a:t>
            </a:r>
          </a:p>
        </p:txBody>
      </p:sp>
      <p:pic>
        <p:nvPicPr>
          <p:cNvPr id="8" name="Content Placeholder 7" descr="Table&#10;&#10;Description automatically generated">
            <a:extLst>
              <a:ext uri="{FF2B5EF4-FFF2-40B4-BE49-F238E27FC236}">
                <a16:creationId xmlns:a16="http://schemas.microsoft.com/office/drawing/2014/main" id="{9E9D9576-6540-1478-C202-CF85FEAAC03D}"/>
              </a:ext>
            </a:extLst>
          </p:cNvPr>
          <p:cNvPicPr>
            <a:picLocks noGrp="1" noChangeAspect="1"/>
          </p:cNvPicPr>
          <p:nvPr>
            <p:ph idx="1"/>
          </p:nvPr>
        </p:nvPicPr>
        <p:blipFill rotWithShape="1">
          <a:blip r:embed="rId2">
            <a:clrChange>
              <a:clrFrom>
                <a:srgbClr val="FFFFFF"/>
              </a:clrFrom>
              <a:clrTo>
                <a:srgbClr val="FFFFFF">
                  <a:alpha val="0"/>
                </a:srgbClr>
              </a:clrTo>
            </a:clrChange>
          </a:blip>
          <a:srcRect l="4303" t="8109" r="3842" b="5405"/>
          <a:stretch/>
        </p:blipFill>
        <p:spPr>
          <a:xfrm>
            <a:off x="1913267" y="1282382"/>
            <a:ext cx="5560541" cy="3756454"/>
          </a:xfrm>
        </p:spPr>
      </p:pic>
    </p:spTree>
    <p:extLst>
      <p:ext uri="{BB962C8B-B14F-4D97-AF65-F5344CB8AC3E}">
        <p14:creationId xmlns:p14="http://schemas.microsoft.com/office/powerpoint/2010/main" val="1746867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9275" y="107576"/>
            <a:ext cx="8042276" cy="934840"/>
          </a:xfrm>
        </p:spPr>
        <p:txBody>
          <a:bodyPr/>
          <a:lstStyle/>
          <a:p>
            <a:r>
              <a:rPr lang="en-US" dirty="0"/>
              <a:t>What is MAST Academy?</a:t>
            </a:r>
          </a:p>
        </p:txBody>
      </p:sp>
      <p:sp>
        <p:nvSpPr>
          <p:cNvPr id="5" name="Content Placeholder 4"/>
          <p:cNvSpPr>
            <a:spLocks noGrp="1"/>
          </p:cNvSpPr>
          <p:nvPr>
            <p:ph sz="half" idx="1"/>
          </p:nvPr>
        </p:nvSpPr>
        <p:spPr>
          <a:xfrm>
            <a:off x="549275" y="1257300"/>
            <a:ext cx="8042276" cy="4343400"/>
          </a:xfrm>
        </p:spPr>
        <p:txBody>
          <a:bodyPr>
            <a:normAutofit/>
          </a:bodyPr>
          <a:lstStyle/>
          <a:p>
            <a:r>
              <a:rPr lang="en-US" dirty="0"/>
              <a:t>Established in 1990 in Virginia Key </a:t>
            </a:r>
          </a:p>
          <a:p>
            <a:r>
              <a:rPr lang="en-US" dirty="0"/>
              <a:t>Original building was built for Planet Ocean – a marine museum</a:t>
            </a:r>
          </a:p>
          <a:p>
            <a:r>
              <a:rPr lang="en-US" dirty="0"/>
              <a:t>School of choice magnet school with three (3) programs</a:t>
            </a:r>
          </a:p>
          <a:p>
            <a:pPr lvl="1"/>
            <a:r>
              <a:rPr lang="en-US" dirty="0"/>
              <a:t>Maritime</a:t>
            </a:r>
          </a:p>
          <a:p>
            <a:pPr lvl="1"/>
            <a:r>
              <a:rPr lang="en-US" dirty="0"/>
              <a:t>Cambridge STEM</a:t>
            </a:r>
          </a:p>
          <a:p>
            <a:pPr lvl="1"/>
            <a:r>
              <a:rPr lang="en-US" dirty="0"/>
              <a:t>Cambridge Global Studies</a:t>
            </a:r>
          </a:p>
          <a:p>
            <a:endParaRPr lang="en-US" dirty="0"/>
          </a:p>
        </p:txBody>
      </p:sp>
      <p:sp>
        <p:nvSpPr>
          <p:cNvPr id="6" name="TextBox 5">
            <a:extLst>
              <a:ext uri="{FF2B5EF4-FFF2-40B4-BE49-F238E27FC236}">
                <a16:creationId xmlns:a16="http://schemas.microsoft.com/office/drawing/2014/main" id="{613EBE22-180C-4A17-BC4E-3265638E62C5}"/>
              </a:ext>
            </a:extLst>
          </p:cNvPr>
          <p:cNvSpPr txBox="1"/>
          <p:nvPr/>
        </p:nvSpPr>
        <p:spPr>
          <a:xfrm>
            <a:off x="549275" y="4196846"/>
            <a:ext cx="8042276" cy="2308324"/>
          </a:xfrm>
          <a:prstGeom prst="rect">
            <a:avLst/>
          </a:prstGeom>
          <a:noFill/>
        </p:spPr>
        <p:txBody>
          <a:bodyPr wrap="square">
            <a:spAutoFit/>
          </a:bodyPr>
          <a:lstStyle/>
          <a:p>
            <a:pPr algn="ctr"/>
            <a:r>
              <a:rPr lang="en-US" sz="1800" b="1" i="0" u="sng" strike="noStrike" baseline="0" dirty="0">
                <a:solidFill>
                  <a:srgbClr val="000000"/>
                </a:solidFill>
                <a:latin typeface="Times New Roman" panose="02020603050405020304" pitchFamily="18" charset="0"/>
              </a:rPr>
              <a:t>Vision</a:t>
            </a:r>
            <a:endParaRPr lang="en-US" sz="1800" b="0" i="0" u="sng" strike="noStrike" baseline="0" dirty="0">
              <a:solidFill>
                <a:srgbClr val="000000"/>
              </a:solidFill>
              <a:latin typeface="Times New Roman" panose="02020603050405020304" pitchFamily="18" charset="0"/>
            </a:endParaRPr>
          </a:p>
          <a:p>
            <a:pPr algn="ctr"/>
            <a:r>
              <a:rPr lang="en-US" sz="1800" b="0" i="0" u="none" strike="noStrike" baseline="0" dirty="0">
                <a:solidFill>
                  <a:srgbClr val="000000"/>
                </a:solidFill>
                <a:latin typeface="Times New Roman" panose="02020603050405020304" pitchFamily="18" charset="0"/>
              </a:rPr>
              <a:t>Utilizing innovation to educate global citizens.</a:t>
            </a:r>
          </a:p>
          <a:p>
            <a:pPr algn="ctr"/>
            <a:endParaRPr lang="en-US" sz="1800" b="0" i="0" u="none" strike="noStrike" baseline="0" dirty="0">
              <a:solidFill>
                <a:srgbClr val="000000"/>
              </a:solidFill>
              <a:latin typeface="Times New Roman" panose="02020603050405020304" pitchFamily="18" charset="0"/>
            </a:endParaRPr>
          </a:p>
          <a:p>
            <a:pPr algn="ctr"/>
            <a:r>
              <a:rPr lang="en-US" sz="1800" b="1" i="0" u="sng" strike="noStrike" baseline="0" dirty="0">
                <a:solidFill>
                  <a:srgbClr val="000000"/>
                </a:solidFill>
                <a:latin typeface="Times New Roman" panose="02020603050405020304" pitchFamily="18" charset="0"/>
              </a:rPr>
              <a:t>Mission</a:t>
            </a:r>
            <a:endParaRPr lang="en-US" sz="1800" b="0" i="0" u="sng" strike="noStrike" baseline="0" dirty="0">
              <a:solidFill>
                <a:srgbClr val="000000"/>
              </a:solidFill>
              <a:latin typeface="Times New Roman" panose="02020603050405020304" pitchFamily="18" charset="0"/>
            </a:endParaRPr>
          </a:p>
          <a:p>
            <a:pPr algn="ctr"/>
            <a:r>
              <a:rPr lang="en-US" sz="1800" b="0" i="0" u="none" strike="noStrike" baseline="0" dirty="0">
                <a:solidFill>
                  <a:srgbClr val="000000"/>
                </a:solidFill>
                <a:latin typeface="Times New Roman" panose="02020603050405020304" pitchFamily="18" charset="0"/>
              </a:rPr>
              <a:t>Maritime and Science Technology Academy focuses on diversity, environmental awareness, and technology. Our school incorporates a thematic and inquiry-based approach, problem-solving, and experiential learning to provide students with opportunities for life-long learning which impacts the global community.</a:t>
            </a:r>
            <a:endParaRPr lang="en-US" dirty="0"/>
          </a:p>
        </p:txBody>
      </p:sp>
    </p:spTree>
    <p:extLst>
      <p:ext uri="{BB962C8B-B14F-4D97-AF65-F5344CB8AC3E}">
        <p14:creationId xmlns:p14="http://schemas.microsoft.com/office/powerpoint/2010/main" val="3570650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E68BF-592B-4BF0-AADF-F838C90D3CED}"/>
              </a:ext>
            </a:extLst>
          </p:cNvPr>
          <p:cNvSpPr>
            <a:spLocks noGrp="1"/>
          </p:cNvSpPr>
          <p:nvPr>
            <p:ph type="title"/>
          </p:nvPr>
        </p:nvSpPr>
        <p:spPr/>
        <p:txBody>
          <a:bodyPr/>
          <a:lstStyle/>
          <a:p>
            <a:r>
              <a:rPr lang="en-US" dirty="0"/>
              <a:t>Probationary Policy</a:t>
            </a:r>
          </a:p>
        </p:txBody>
      </p:sp>
      <p:sp>
        <p:nvSpPr>
          <p:cNvPr id="6" name="Text Placeholder 5">
            <a:extLst>
              <a:ext uri="{FF2B5EF4-FFF2-40B4-BE49-F238E27FC236}">
                <a16:creationId xmlns:a16="http://schemas.microsoft.com/office/drawing/2014/main" id="{839F622D-2EAC-4E2D-98EB-924026FCDEE5}"/>
              </a:ext>
            </a:extLst>
          </p:cNvPr>
          <p:cNvSpPr>
            <a:spLocks noGrp="1"/>
          </p:cNvSpPr>
          <p:nvPr>
            <p:ph type="body" idx="1"/>
          </p:nvPr>
        </p:nvSpPr>
        <p:spPr/>
        <p:txBody>
          <a:bodyPr/>
          <a:lstStyle/>
          <a:p>
            <a:r>
              <a:rPr lang="en-US" dirty="0"/>
              <a:t>Academic Probation</a:t>
            </a:r>
          </a:p>
        </p:txBody>
      </p:sp>
      <p:sp>
        <p:nvSpPr>
          <p:cNvPr id="7" name="Content Placeholder 6">
            <a:extLst>
              <a:ext uri="{FF2B5EF4-FFF2-40B4-BE49-F238E27FC236}">
                <a16:creationId xmlns:a16="http://schemas.microsoft.com/office/drawing/2014/main" id="{4CFC838B-1137-4270-B204-DCABF8BB0263}"/>
              </a:ext>
            </a:extLst>
          </p:cNvPr>
          <p:cNvSpPr>
            <a:spLocks noGrp="1"/>
          </p:cNvSpPr>
          <p:nvPr>
            <p:ph sz="half" idx="2"/>
          </p:nvPr>
        </p:nvSpPr>
        <p:spPr>
          <a:xfrm>
            <a:off x="549274" y="2347415"/>
            <a:ext cx="3840480" cy="4285033"/>
          </a:xfrm>
        </p:spPr>
        <p:txBody>
          <a:bodyPr>
            <a:normAutofit fontScale="92500" lnSpcReduction="10000"/>
          </a:bodyPr>
          <a:lstStyle/>
          <a:p>
            <a:r>
              <a:rPr lang="en-US" dirty="0"/>
              <a:t>Students who do not demonstrate acceptable academic achievement will be placed on probation Parents will be contacted and actions taken to assist the student in meeting MAST's academic requirements. Students who do not show improvement in their unweighted GPA may be recommended for return to their home school. (Please contact your child’s counselor for details)</a:t>
            </a:r>
          </a:p>
        </p:txBody>
      </p:sp>
      <p:sp>
        <p:nvSpPr>
          <p:cNvPr id="8" name="Text Placeholder 7">
            <a:extLst>
              <a:ext uri="{FF2B5EF4-FFF2-40B4-BE49-F238E27FC236}">
                <a16:creationId xmlns:a16="http://schemas.microsoft.com/office/drawing/2014/main" id="{DC63794D-4120-47DA-ACB2-B15BC5675E22}"/>
              </a:ext>
            </a:extLst>
          </p:cNvPr>
          <p:cNvSpPr>
            <a:spLocks noGrp="1"/>
          </p:cNvSpPr>
          <p:nvPr>
            <p:ph type="body" sz="quarter" idx="3"/>
          </p:nvPr>
        </p:nvSpPr>
        <p:spPr/>
        <p:txBody>
          <a:bodyPr/>
          <a:lstStyle/>
          <a:p>
            <a:r>
              <a:rPr lang="en-US" dirty="0"/>
              <a:t>Disciplinary Probation</a:t>
            </a:r>
          </a:p>
        </p:txBody>
      </p:sp>
      <p:sp>
        <p:nvSpPr>
          <p:cNvPr id="9" name="Content Placeholder 8">
            <a:extLst>
              <a:ext uri="{FF2B5EF4-FFF2-40B4-BE49-F238E27FC236}">
                <a16:creationId xmlns:a16="http://schemas.microsoft.com/office/drawing/2014/main" id="{ABB03085-E5BB-48FC-9A85-8AA552640BFD}"/>
              </a:ext>
            </a:extLst>
          </p:cNvPr>
          <p:cNvSpPr>
            <a:spLocks noGrp="1"/>
          </p:cNvSpPr>
          <p:nvPr>
            <p:ph sz="quarter" idx="4"/>
          </p:nvPr>
        </p:nvSpPr>
        <p:spPr/>
        <p:txBody>
          <a:bodyPr>
            <a:normAutofit fontScale="92500" lnSpcReduction="10000"/>
          </a:bodyPr>
          <a:lstStyle/>
          <a:p>
            <a:r>
              <a:rPr lang="en-US" dirty="0"/>
              <a:t>Due to the high risk of being in, on, or near the water, misbehavior will not be tolerated. Incidents of misconduct may lead a student to be placed on Disciplinary Probation. If necessary, the student will be removed from school and/or reassigned to an alternative school as appropriate.</a:t>
            </a:r>
          </a:p>
        </p:txBody>
      </p:sp>
    </p:spTree>
    <p:extLst>
      <p:ext uri="{BB962C8B-B14F-4D97-AF65-F5344CB8AC3E}">
        <p14:creationId xmlns:p14="http://schemas.microsoft.com/office/powerpoint/2010/main" val="427572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413487F-707B-4848-9E09-E495E9505F68}"/>
              </a:ext>
            </a:extLst>
          </p:cNvPr>
          <p:cNvSpPr>
            <a:spLocks noGrp="1"/>
          </p:cNvSpPr>
          <p:nvPr>
            <p:ph type="title"/>
          </p:nvPr>
        </p:nvSpPr>
        <p:spPr/>
        <p:txBody>
          <a:bodyPr/>
          <a:lstStyle/>
          <a:p>
            <a:r>
              <a:rPr lang="en-US" dirty="0"/>
              <a:t>ATTENDANCE</a:t>
            </a:r>
          </a:p>
        </p:txBody>
      </p:sp>
      <p:sp>
        <p:nvSpPr>
          <p:cNvPr id="8" name="Content Placeholder 7">
            <a:extLst>
              <a:ext uri="{FF2B5EF4-FFF2-40B4-BE49-F238E27FC236}">
                <a16:creationId xmlns:a16="http://schemas.microsoft.com/office/drawing/2014/main" id="{8437EDB3-9E3F-487C-A092-74670CEED434}"/>
              </a:ext>
            </a:extLst>
          </p:cNvPr>
          <p:cNvSpPr>
            <a:spLocks noGrp="1"/>
          </p:cNvSpPr>
          <p:nvPr>
            <p:ph idx="1"/>
          </p:nvPr>
        </p:nvSpPr>
        <p:spPr/>
        <p:txBody>
          <a:bodyPr>
            <a:normAutofit fontScale="70000" lnSpcReduction="20000"/>
          </a:bodyPr>
          <a:lstStyle/>
          <a:p>
            <a:pPr marL="0" indent="0">
              <a:buNone/>
            </a:pPr>
            <a:r>
              <a:rPr lang="en-US" dirty="0"/>
              <a:t>There are probably no factors more important to a student’s progress in school than regular and punctual school attendance.</a:t>
            </a:r>
          </a:p>
          <a:p>
            <a:r>
              <a:rPr lang="en-US" dirty="0"/>
              <a:t>Report and explain an absence or tardiness to the school. Failure of the parent/guardian to provide required documentation within three (3) days upon the student’s return to school will result in unexcused absence</a:t>
            </a:r>
          </a:p>
          <a:p>
            <a:r>
              <a:rPr lang="en-US" dirty="0"/>
              <a:t>Ensure that the child has requested and completes make-up assignments for all excused absences/tardiness from his/her teachers upon his/her return to school or class.</a:t>
            </a:r>
          </a:p>
          <a:p>
            <a:r>
              <a:rPr lang="en-US" dirty="0"/>
              <a:t>Unexcused absences do not require that the teacher provide make-up work for the student.</a:t>
            </a:r>
          </a:p>
          <a:p>
            <a:r>
              <a:rPr lang="en-US" dirty="0"/>
              <a:t>Early sign-out of students causes disruption to the academic performance of all students and may create safety and security problems. No students shall be released within the final 30 minutes of the school day unless the principal or principal’s designee determines it is an emergency.</a:t>
            </a:r>
          </a:p>
        </p:txBody>
      </p:sp>
    </p:spTree>
    <p:extLst>
      <p:ext uri="{BB962C8B-B14F-4D97-AF65-F5344CB8AC3E}">
        <p14:creationId xmlns:p14="http://schemas.microsoft.com/office/powerpoint/2010/main" val="3182905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0CF16-056A-4EE6-ADF8-4C0CC656B9AE}"/>
              </a:ext>
            </a:extLst>
          </p:cNvPr>
          <p:cNvSpPr>
            <a:spLocks noGrp="1"/>
          </p:cNvSpPr>
          <p:nvPr>
            <p:ph type="title"/>
          </p:nvPr>
        </p:nvSpPr>
        <p:spPr>
          <a:xfrm>
            <a:off x="549275" y="107576"/>
            <a:ext cx="8042276" cy="782440"/>
          </a:xfrm>
        </p:spPr>
        <p:txBody>
          <a:bodyPr/>
          <a:lstStyle/>
          <a:p>
            <a:r>
              <a:rPr lang="en-US" dirty="0"/>
              <a:t>Shipshape Dress</a:t>
            </a:r>
          </a:p>
        </p:txBody>
      </p:sp>
      <p:sp>
        <p:nvSpPr>
          <p:cNvPr id="3" name="Content Placeholder 2">
            <a:extLst>
              <a:ext uri="{FF2B5EF4-FFF2-40B4-BE49-F238E27FC236}">
                <a16:creationId xmlns:a16="http://schemas.microsoft.com/office/drawing/2014/main" id="{9AEB9E05-D579-4DD0-9045-39AE8973B25E}"/>
              </a:ext>
            </a:extLst>
          </p:cNvPr>
          <p:cNvSpPr>
            <a:spLocks noGrp="1"/>
          </p:cNvSpPr>
          <p:nvPr>
            <p:ph idx="1"/>
          </p:nvPr>
        </p:nvSpPr>
        <p:spPr>
          <a:xfrm>
            <a:off x="0" y="969264"/>
            <a:ext cx="9144000" cy="5888735"/>
          </a:xfrm>
        </p:spPr>
        <p:txBody>
          <a:bodyPr>
            <a:normAutofit fontScale="40000" lnSpcReduction="20000"/>
          </a:bodyPr>
          <a:lstStyle/>
          <a:p>
            <a:pPr marL="0" indent="0">
              <a:lnSpc>
                <a:spcPct val="120000"/>
              </a:lnSpc>
              <a:buNone/>
            </a:pPr>
            <a:r>
              <a:rPr lang="en-US" sz="3100" b="1" dirty="0"/>
              <a:t>Students are expected to dress appropriately and positively represent MAST Academy, a Nationally Recognized School of Excellence. Keep in mind the Shipshape Dress Code is gender neutral and applies to all students. The following items have been deemed to be inappropriate:</a:t>
            </a:r>
          </a:p>
          <a:p>
            <a:pPr>
              <a:lnSpc>
                <a:spcPct val="120000"/>
              </a:lnSpc>
            </a:pPr>
            <a:r>
              <a:rPr lang="en-US" sz="3100" dirty="0"/>
              <a:t>Clothing with obscene/profane/vulgar or sexually suggestive language/pictures or containing references to alcohol, drugs, tobacco, weapons, violence, gangs or bullying</a:t>
            </a:r>
          </a:p>
          <a:p>
            <a:pPr>
              <a:lnSpc>
                <a:spcPct val="120000"/>
              </a:lnSpc>
            </a:pPr>
            <a:r>
              <a:rPr lang="en-US" sz="3100" dirty="0"/>
              <a:t>Cut-off clothing or clothing with holes, cut outs, rips or tears.</a:t>
            </a:r>
          </a:p>
          <a:p>
            <a:pPr>
              <a:lnSpc>
                <a:spcPct val="120000"/>
              </a:lnSpc>
            </a:pPr>
            <a:r>
              <a:rPr lang="en-US" sz="3100" dirty="0"/>
              <a:t>Clothing that is excessively tight, excessively loose or transparent (includes pajamas, leggings).</a:t>
            </a:r>
          </a:p>
          <a:p>
            <a:pPr>
              <a:lnSpc>
                <a:spcPct val="120000"/>
              </a:lnSpc>
            </a:pPr>
            <a:r>
              <a:rPr lang="en-US" sz="3100" dirty="0"/>
              <a:t>Halter tops, tank tops, tube tops, and camisoles.</a:t>
            </a:r>
          </a:p>
          <a:p>
            <a:pPr>
              <a:lnSpc>
                <a:spcPct val="120000"/>
              </a:lnSpc>
            </a:pPr>
            <a:r>
              <a:rPr lang="en-US" sz="3100" dirty="0"/>
              <a:t>Blouses/shirts, pants, shorts that expose a bare midriff or underclothes.</a:t>
            </a:r>
          </a:p>
          <a:p>
            <a:pPr>
              <a:lnSpc>
                <a:spcPct val="120000"/>
              </a:lnSpc>
            </a:pPr>
            <a:r>
              <a:rPr lang="en-US" sz="3100" dirty="0"/>
              <a:t>Backless shoes, shoes with cleats</a:t>
            </a:r>
          </a:p>
          <a:p>
            <a:pPr>
              <a:lnSpc>
                <a:spcPct val="120000"/>
              </a:lnSpc>
            </a:pPr>
            <a:r>
              <a:rPr lang="en-US" sz="3100" dirty="0"/>
              <a:t>Hats, caps, visors, or any head attire that conceals identity.</a:t>
            </a:r>
          </a:p>
          <a:p>
            <a:pPr>
              <a:lnSpc>
                <a:spcPct val="120000"/>
              </a:lnSpc>
            </a:pPr>
            <a:r>
              <a:rPr lang="en-US" sz="3100" dirty="0"/>
              <a:t>Sunglasses, headphones, or earbuds.</a:t>
            </a:r>
          </a:p>
          <a:p>
            <a:pPr>
              <a:lnSpc>
                <a:spcPct val="120000"/>
              </a:lnSpc>
            </a:pPr>
            <a:r>
              <a:rPr lang="en-US" sz="3100" dirty="0"/>
              <a:t>Shorts, skirts, dresses that are above mid-thigh.</a:t>
            </a:r>
          </a:p>
          <a:p>
            <a:pPr>
              <a:lnSpc>
                <a:spcPct val="120000"/>
              </a:lnSpc>
            </a:pPr>
            <a:r>
              <a:rPr lang="en-US" sz="3100" dirty="0"/>
              <a:t>Any clothing or accessory determined by the staff and/or administration to distract other students/teachers from learning/teaching or to constitute a safety or health hazard to others and/or property.</a:t>
            </a:r>
          </a:p>
          <a:p>
            <a:endParaRPr lang="en-US" dirty="0"/>
          </a:p>
        </p:txBody>
      </p:sp>
    </p:spTree>
    <p:extLst>
      <p:ext uri="{BB962C8B-B14F-4D97-AF65-F5344CB8AC3E}">
        <p14:creationId xmlns:p14="http://schemas.microsoft.com/office/powerpoint/2010/main" val="2642980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5C227-95B0-4868-B12F-B3266AAD4F6A}"/>
              </a:ext>
            </a:extLst>
          </p:cNvPr>
          <p:cNvSpPr>
            <a:spLocks noGrp="1"/>
          </p:cNvSpPr>
          <p:nvPr>
            <p:ph type="title"/>
          </p:nvPr>
        </p:nvSpPr>
        <p:spPr/>
        <p:txBody>
          <a:bodyPr/>
          <a:lstStyle/>
          <a:p>
            <a:r>
              <a:rPr lang="en-US" dirty="0"/>
              <a:t>Student Conduct</a:t>
            </a:r>
          </a:p>
        </p:txBody>
      </p:sp>
      <p:sp>
        <p:nvSpPr>
          <p:cNvPr id="3" name="Content Placeholder 2">
            <a:extLst>
              <a:ext uri="{FF2B5EF4-FFF2-40B4-BE49-F238E27FC236}">
                <a16:creationId xmlns:a16="http://schemas.microsoft.com/office/drawing/2014/main" id="{4CB858DB-AFF4-4B98-AAF2-211D9834801F}"/>
              </a:ext>
            </a:extLst>
          </p:cNvPr>
          <p:cNvSpPr>
            <a:spLocks noGrp="1"/>
          </p:cNvSpPr>
          <p:nvPr>
            <p:ph idx="1"/>
          </p:nvPr>
        </p:nvSpPr>
        <p:spPr>
          <a:xfrm>
            <a:off x="67056" y="1600200"/>
            <a:ext cx="8991600" cy="5196840"/>
          </a:xfrm>
        </p:spPr>
        <p:txBody>
          <a:bodyPr>
            <a:normAutofit lnSpcReduction="10000"/>
          </a:bodyPr>
          <a:lstStyle/>
          <a:p>
            <a:r>
              <a:rPr lang="en-US" b="0" i="0" dirty="0">
                <a:solidFill>
                  <a:srgbClr val="000000"/>
                </a:solidFill>
                <a:effectLst/>
                <a:latin typeface="Calibri" panose="020F0502020204030204" pitchFamily="34" charset="0"/>
              </a:rPr>
              <a:t>Students need an environment that is safe and conducive to learning. Students at MAST Academy are expected to follow the MDCPS Code of Student Conduct.</a:t>
            </a:r>
          </a:p>
          <a:p>
            <a:pPr lvl="1"/>
            <a:r>
              <a:rPr lang="en-US" dirty="0">
                <a:solidFill>
                  <a:srgbClr val="000000"/>
                </a:solidFill>
                <a:latin typeface="Calibri" panose="020F0502020204030204" pitchFamily="34" charset="0"/>
              </a:rPr>
              <a:t>Students are expected to behave like model citizens</a:t>
            </a:r>
          </a:p>
          <a:p>
            <a:pPr lvl="1"/>
            <a:r>
              <a:rPr lang="en-US" dirty="0">
                <a:solidFill>
                  <a:srgbClr val="000000"/>
                </a:solidFill>
                <a:latin typeface="Calibri" panose="020F0502020204030204" pitchFamily="34" charset="0"/>
              </a:rPr>
              <a:t>Students are expected to be responsible and take charge of their education where reasonable</a:t>
            </a:r>
          </a:p>
          <a:p>
            <a:pPr lvl="1"/>
            <a:r>
              <a:rPr lang="en-US" dirty="0">
                <a:solidFill>
                  <a:srgbClr val="000000"/>
                </a:solidFill>
                <a:latin typeface="Calibri" panose="020F0502020204030204" pitchFamily="34" charset="0"/>
              </a:rPr>
              <a:t>Students are expected to avoid disruptive behavior, such as;</a:t>
            </a:r>
          </a:p>
          <a:p>
            <a:pPr lvl="2">
              <a:spcBef>
                <a:spcPts val="0"/>
              </a:spcBef>
            </a:pPr>
            <a:r>
              <a:rPr lang="en-US" sz="1400" b="0" i="0" dirty="0">
                <a:solidFill>
                  <a:srgbClr val="000000"/>
                </a:solidFill>
                <a:effectLst/>
                <a:latin typeface="Calibri" panose="020F0502020204030204" pitchFamily="34" charset="0"/>
                <a:cs typeface="Calibri" panose="020F0502020204030204" pitchFamily="34" charset="0"/>
              </a:rPr>
              <a:t>Unauthorized location</a:t>
            </a:r>
            <a:endParaRPr lang="en-US" b="0" i="0" dirty="0">
              <a:solidFill>
                <a:srgbClr val="000000"/>
              </a:solidFill>
              <a:effectLst/>
              <a:latin typeface="Calibri" panose="020F0502020204030204" pitchFamily="34" charset="0"/>
              <a:cs typeface="Calibri" panose="020F0502020204030204" pitchFamily="34" charset="0"/>
            </a:endParaRPr>
          </a:p>
          <a:p>
            <a:pPr lvl="2">
              <a:spcBef>
                <a:spcPts val="0"/>
              </a:spcBef>
            </a:pPr>
            <a:r>
              <a:rPr lang="en-US" sz="1400" b="0" i="0" dirty="0">
                <a:solidFill>
                  <a:srgbClr val="000000"/>
                </a:solidFill>
                <a:effectLst/>
                <a:latin typeface="Calibri" panose="020F0502020204030204" pitchFamily="34" charset="0"/>
                <a:cs typeface="Calibri" panose="020F0502020204030204" pitchFamily="34" charset="0"/>
              </a:rPr>
              <a:t>Confrontation with another student</a:t>
            </a:r>
          </a:p>
          <a:p>
            <a:pPr lvl="2">
              <a:spcBef>
                <a:spcPts val="0"/>
              </a:spcBef>
            </a:pPr>
            <a:r>
              <a:rPr lang="en-US" sz="1400" b="0" i="0" dirty="0">
                <a:solidFill>
                  <a:srgbClr val="000000"/>
                </a:solidFill>
                <a:effectLst/>
                <a:latin typeface="Calibri" panose="020F0502020204030204" pitchFamily="34" charset="0"/>
                <a:cs typeface="Calibri" panose="020F0502020204030204" pitchFamily="34" charset="0"/>
              </a:rPr>
              <a:t>Cutting class</a:t>
            </a:r>
          </a:p>
          <a:p>
            <a:pPr lvl="2">
              <a:spcBef>
                <a:spcPts val="0"/>
              </a:spcBef>
            </a:pPr>
            <a:r>
              <a:rPr lang="en-US" sz="1400" b="0" i="0" dirty="0">
                <a:solidFill>
                  <a:srgbClr val="000000"/>
                </a:solidFill>
                <a:effectLst/>
                <a:latin typeface="Calibri" panose="020F0502020204030204" pitchFamily="34" charset="0"/>
                <a:cs typeface="Calibri" panose="020F0502020204030204" pitchFamily="34" charset="0"/>
              </a:rPr>
              <a:t>Disruptive behavior (including behavior on the school bus and at the school bus stop)</a:t>
            </a:r>
          </a:p>
          <a:p>
            <a:pPr lvl="2">
              <a:spcBef>
                <a:spcPts val="0"/>
              </a:spcBef>
            </a:pPr>
            <a:r>
              <a:rPr lang="en-US" sz="1400" b="0" i="0" dirty="0">
                <a:solidFill>
                  <a:srgbClr val="000000"/>
                </a:solidFill>
                <a:effectLst/>
                <a:latin typeface="Calibri" panose="020F0502020204030204" pitchFamily="34" charset="0"/>
                <a:cs typeface="Calibri" panose="020F0502020204030204" pitchFamily="34" charset="0"/>
              </a:rPr>
              <a:t>Failure to comply with class and/or school rules including excessive </a:t>
            </a:r>
            <a:r>
              <a:rPr lang="en-US" sz="1400" b="0" i="0" dirty="0" err="1">
                <a:solidFill>
                  <a:srgbClr val="000000"/>
                </a:solidFill>
                <a:effectLst/>
                <a:latin typeface="Calibri" panose="020F0502020204030204" pitchFamily="34" charset="0"/>
                <a:cs typeface="Calibri" panose="020F0502020204030204" pitchFamily="34" charset="0"/>
              </a:rPr>
              <a:t>tardies</a:t>
            </a:r>
            <a:r>
              <a:rPr lang="en-US" sz="1400" b="0" i="0" dirty="0">
                <a:solidFill>
                  <a:srgbClr val="000000"/>
                </a:solidFill>
                <a:effectLst/>
                <a:latin typeface="Calibri" panose="020F0502020204030204" pitchFamily="34" charset="0"/>
                <a:cs typeface="Calibri" panose="020F0502020204030204" pitchFamily="34" charset="0"/>
              </a:rPr>
              <a:t> (more than 3)</a:t>
            </a:r>
          </a:p>
          <a:p>
            <a:pPr lvl="2">
              <a:spcBef>
                <a:spcPts val="0"/>
              </a:spcBef>
            </a:pPr>
            <a:r>
              <a:rPr lang="en-US" sz="1400" b="0" i="0" dirty="0">
                <a:solidFill>
                  <a:srgbClr val="000000"/>
                </a:solidFill>
                <a:effectLst/>
                <a:latin typeface="Calibri" panose="020F0502020204030204" pitchFamily="34" charset="0"/>
                <a:cs typeface="Calibri" panose="020F0502020204030204" pitchFamily="34" charset="0"/>
              </a:rPr>
              <a:t>Inappropriate items/materials</a:t>
            </a:r>
            <a:endParaRPr lang="en-US" b="0" i="0" dirty="0">
              <a:solidFill>
                <a:srgbClr val="000000"/>
              </a:solidFill>
              <a:effectLst/>
              <a:latin typeface="Calibri" panose="020F0502020204030204" pitchFamily="34" charset="0"/>
              <a:cs typeface="Calibri" panose="020F0502020204030204" pitchFamily="34" charset="0"/>
            </a:endParaRPr>
          </a:p>
          <a:p>
            <a:pPr lvl="2">
              <a:spcBef>
                <a:spcPts val="0"/>
              </a:spcBef>
            </a:pPr>
            <a:r>
              <a:rPr lang="en-US" sz="1400" b="0" i="0" dirty="0">
                <a:solidFill>
                  <a:srgbClr val="000000"/>
                </a:solidFill>
                <a:effectLst/>
                <a:latin typeface="Calibri" panose="020F0502020204030204" pitchFamily="34" charset="0"/>
                <a:cs typeface="Calibri" panose="020F0502020204030204" pitchFamily="34" charset="0"/>
              </a:rPr>
              <a:t>Inappropriate public display of affection</a:t>
            </a:r>
          </a:p>
          <a:p>
            <a:pPr lvl="2">
              <a:spcBef>
                <a:spcPts val="0"/>
              </a:spcBef>
            </a:pPr>
            <a:r>
              <a:rPr lang="en-US" sz="1400" b="0" i="0" dirty="0">
                <a:solidFill>
                  <a:srgbClr val="000000"/>
                </a:solidFill>
                <a:effectLst/>
                <a:latin typeface="Calibri" panose="020F0502020204030204" pitchFamily="34" charset="0"/>
                <a:cs typeface="Calibri" panose="020F0502020204030204" pitchFamily="34" charset="0"/>
              </a:rPr>
              <a:t>Repeated use of profane or crude language (general, not directed at someone)</a:t>
            </a:r>
          </a:p>
          <a:p>
            <a:pPr lvl="2">
              <a:spcBef>
                <a:spcPts val="0"/>
              </a:spcBef>
            </a:pPr>
            <a:r>
              <a:rPr lang="en-US" sz="1400" b="0" i="0" dirty="0">
                <a:solidFill>
                  <a:srgbClr val="000000"/>
                </a:solidFill>
                <a:effectLst/>
                <a:latin typeface="Calibri" panose="020F0502020204030204" pitchFamily="34" charset="0"/>
                <a:cs typeface="Calibri" panose="020F0502020204030204" pitchFamily="34" charset="0"/>
              </a:rPr>
              <a:t>Unauthorized use of electronic devices</a:t>
            </a:r>
          </a:p>
          <a:p>
            <a:pPr lvl="2">
              <a:spcBef>
                <a:spcPts val="0"/>
              </a:spcBef>
            </a:pPr>
            <a:r>
              <a:rPr lang="en-US" sz="1400" b="0" i="0" dirty="0">
                <a:solidFill>
                  <a:srgbClr val="000000"/>
                </a:solidFill>
                <a:effectLst/>
                <a:latin typeface="Calibri" panose="020F0502020204030204" pitchFamily="34" charset="0"/>
                <a:cs typeface="Calibri" panose="020F0502020204030204" pitchFamily="34" charset="0"/>
              </a:rPr>
              <a:t>Violation of dress code</a:t>
            </a:r>
          </a:p>
          <a:p>
            <a:pPr lvl="2">
              <a:spcBef>
                <a:spcPts val="0"/>
              </a:spcBef>
              <a:spcAft>
                <a:spcPts val="1000"/>
              </a:spcAft>
            </a:pPr>
            <a:r>
              <a:rPr lang="en-US" sz="1400" b="0" i="0" dirty="0">
                <a:solidFill>
                  <a:srgbClr val="000000"/>
                </a:solidFill>
                <a:effectLst/>
                <a:latin typeface="Calibri" panose="020F0502020204030204" pitchFamily="34" charset="0"/>
                <a:cs typeface="Calibri" panose="020F0502020204030204" pitchFamily="34" charset="0"/>
              </a:rPr>
              <a:t>Misrepresentation</a:t>
            </a:r>
          </a:p>
          <a:p>
            <a:pPr lvl="2"/>
            <a:endParaRPr lang="en-US" dirty="0"/>
          </a:p>
        </p:txBody>
      </p:sp>
    </p:spTree>
    <p:extLst>
      <p:ext uri="{BB962C8B-B14F-4D97-AF65-F5344CB8AC3E}">
        <p14:creationId xmlns:p14="http://schemas.microsoft.com/office/powerpoint/2010/main" val="845632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3957</TotalTime>
  <Words>740</Words>
  <Application>Microsoft Macintosh PowerPoint</Application>
  <PresentationFormat>On-screen Show (4:3)</PresentationFormat>
  <Paragraphs>60</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News Gothic MT</vt:lpstr>
      <vt:lpstr>Times New Roman</vt:lpstr>
      <vt:lpstr>Wingdings 2</vt:lpstr>
      <vt:lpstr>Breeze</vt:lpstr>
      <vt:lpstr>Welcome To  MAST Academy</vt:lpstr>
      <vt:lpstr>Superintendent’s Message</vt:lpstr>
      <vt:lpstr>Principal’s Message</vt:lpstr>
      <vt:lpstr>Today’s Schedule</vt:lpstr>
      <vt:lpstr>What is MAST Academy?</vt:lpstr>
      <vt:lpstr>Probationary Policy</vt:lpstr>
      <vt:lpstr>ATTENDANCE</vt:lpstr>
      <vt:lpstr>Shipshape Dress</vt:lpstr>
      <vt:lpstr>Student Conduct</vt:lpstr>
      <vt:lpstr> </vt:lpstr>
    </vt:vector>
  </TitlesOfParts>
  <Company>MAST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Chemistry</dc:title>
  <dc:creator>Jones-roberts, Kenya A.</dc:creator>
  <cp:lastModifiedBy>CAPROON, IDA</cp:lastModifiedBy>
  <cp:revision>447</cp:revision>
  <dcterms:created xsi:type="dcterms:W3CDTF">2015-08-22T15:19:19Z</dcterms:created>
  <dcterms:modified xsi:type="dcterms:W3CDTF">2022-09-07T11:58:25Z</dcterms:modified>
</cp:coreProperties>
</file>